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28"/>
  </p:notesMasterIdLst>
  <p:sldIdLst>
    <p:sldId id="258" r:id="rId2"/>
    <p:sldId id="275" r:id="rId3"/>
    <p:sldId id="256" r:id="rId4"/>
    <p:sldId id="259" r:id="rId5"/>
    <p:sldId id="260" r:id="rId6"/>
    <p:sldId id="262" r:id="rId7"/>
    <p:sldId id="263" r:id="rId8"/>
    <p:sldId id="264" r:id="rId9"/>
    <p:sldId id="278" r:id="rId10"/>
    <p:sldId id="270" r:id="rId11"/>
    <p:sldId id="271" r:id="rId12"/>
    <p:sldId id="272" r:id="rId13"/>
    <p:sldId id="276" r:id="rId14"/>
    <p:sldId id="279" r:id="rId15"/>
    <p:sldId id="284" r:id="rId16"/>
    <p:sldId id="268" r:id="rId17"/>
    <p:sldId id="269" r:id="rId18"/>
    <p:sldId id="266" r:id="rId19"/>
    <p:sldId id="267" r:id="rId20"/>
    <p:sldId id="273" r:id="rId21"/>
    <p:sldId id="274" r:id="rId22"/>
    <p:sldId id="280" r:id="rId23"/>
    <p:sldId id="277" r:id="rId24"/>
    <p:sldId id="281" r:id="rId25"/>
    <p:sldId id="282" r:id="rId26"/>
    <p:sldId id="28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505"/>
    <p:restoredTop sz="94611"/>
  </p:normalViewPr>
  <p:slideViewPr>
    <p:cSldViewPr snapToGrid="0" snapToObjects="1">
      <p:cViewPr>
        <p:scale>
          <a:sx n="57" d="100"/>
          <a:sy n="57" d="100"/>
        </p:scale>
        <p:origin x="2088" y="12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742AC-F5ED-1542-88AA-7FD8FED1C1A4}" type="datetimeFigureOut">
              <a:rPr lang="en-US" smtClean="0"/>
              <a:t>4/27/16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E022E-3034-B749-BB3A-B82092D37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038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2DF48A90-F236-3B4A-BB31-737523766009}" type="slidenum">
              <a:rPr lang="en-US" altLang="en-US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3289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F722C8B-91C9-A544-899A-AF181455A1C9}" type="slidenum">
              <a:rPr lang="en-US" altLang="en-US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360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 dirty="0">
              <a:ea typeface="ＭＳ Ｐゴシック" charset="-128"/>
            </a:endParaRPr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F722C8B-91C9-A544-899A-AF181455A1C9}" type="slidenum">
              <a:rPr lang="en-US" altLang="en-US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285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0" y="1"/>
            <a:ext cx="12192000" cy="6126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46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png"/><Relationship Id="rId15" Type="http://schemas.microsoft.com/office/2007/relationships/hdphoto" Target="../media/hdphoto1.wdp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.jpg"/><Relationship Id="rId1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Relationship Id="rId8" Type="http://schemas.openxmlformats.org/officeDocument/2006/relationships/image" Target="../media/image25.jpg"/><Relationship Id="rId9" Type="http://schemas.openxmlformats.org/officeDocument/2006/relationships/image" Target="../media/image26.jpg"/><Relationship Id="rId10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30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33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g"/><Relationship Id="rId3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3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4" Type="http://schemas.openxmlformats.org/officeDocument/2006/relationships/image" Target="../media/image39.jpg"/><Relationship Id="rId5" Type="http://schemas.openxmlformats.org/officeDocument/2006/relationships/image" Target="../media/image40.jpg"/><Relationship Id="rId6" Type="http://schemas.openxmlformats.org/officeDocument/2006/relationships/image" Target="../media/image41.jpg"/><Relationship Id="rId7" Type="http://schemas.openxmlformats.org/officeDocument/2006/relationships/image" Target="../media/image42.jpg"/><Relationship Id="rId8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4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Box 3"/>
          <p:cNvSpPr txBox="1">
            <a:spLocks noChangeArrowheads="1"/>
          </p:cNvSpPr>
          <p:nvPr/>
        </p:nvSpPr>
        <p:spPr bwMode="auto">
          <a:xfrm>
            <a:off x="3493664" y="5684986"/>
            <a:ext cx="4724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40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What’s he doing?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31" y="595650"/>
            <a:ext cx="6470465" cy="471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8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Feature Exploration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128" y="1415381"/>
            <a:ext cx="8423404" cy="4051300"/>
          </a:xfrm>
        </p:spPr>
      </p:pic>
      <p:sp>
        <p:nvSpPr>
          <p:cNvPr id="7" name="Content Placeholder 1"/>
          <p:cNvSpPr txBox="1">
            <a:spLocks/>
          </p:cNvSpPr>
          <p:nvPr/>
        </p:nvSpPr>
        <p:spPr>
          <a:xfrm>
            <a:off x="2926357" y="5800314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Using t-</a:t>
            </a:r>
            <a:r>
              <a:rPr lang="en-US" sz="3200" dirty="0" err="1"/>
              <a:t>nse</a:t>
            </a:r>
            <a:r>
              <a:rPr lang="en-US" sz="3200" dirty="0"/>
              <a:t> for </a:t>
            </a:r>
            <a:r>
              <a:rPr lang="en-US" sz="3200" dirty="0" smtClean="0"/>
              <a:t>clustering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5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Feature Exploration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96171" y="6194647"/>
            <a:ext cx="10058400" cy="405079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t-</a:t>
            </a:r>
            <a:r>
              <a:rPr lang="en-US" sz="3200" dirty="0" err="1" smtClean="0"/>
              <a:t>nse</a:t>
            </a:r>
            <a:r>
              <a:rPr lang="en-US" sz="3200" dirty="0" smtClean="0"/>
              <a:t> with labels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057" y="1067910"/>
            <a:ext cx="7148943" cy="503424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34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Feature </a:t>
            </a:r>
            <a:r>
              <a:rPr lang="en-US" altLang="zh-CN" dirty="0" smtClean="0"/>
              <a:t>SELECTION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Extreme Gradient Boosting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05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Model structure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063347" y="2532994"/>
            <a:ext cx="3255816" cy="405079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/>
              <a:t>Gradient boosting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/>
              <a:t>Classifier chain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/>
              <a:t>Random forest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36" y="1157012"/>
            <a:ext cx="74549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3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Classifier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Chain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04" y="1609344"/>
            <a:ext cx="6423892" cy="4413504"/>
          </a:xfrm>
        </p:spPr>
      </p:pic>
      <p:sp>
        <p:nvSpPr>
          <p:cNvPr id="8" name="Content Placeholder 1"/>
          <p:cNvSpPr txBox="1">
            <a:spLocks/>
          </p:cNvSpPr>
          <p:nvPr/>
        </p:nvSpPr>
        <p:spPr>
          <a:xfrm>
            <a:off x="7821727" y="3483970"/>
            <a:ext cx="3255816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 dirty="0" smtClean="0"/>
              <a:t>Gradient boosting</a:t>
            </a:r>
          </a:p>
        </p:txBody>
      </p:sp>
    </p:spTree>
    <p:extLst>
      <p:ext uri="{BB962C8B-B14F-4D97-AF65-F5344CB8AC3E}">
        <p14:creationId xmlns:p14="http://schemas.microsoft.com/office/powerpoint/2010/main" val="416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46536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455" y="0"/>
            <a:ext cx="11951208" cy="66517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707" y="6009547"/>
            <a:ext cx="704436" cy="5264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698" y="6009547"/>
            <a:ext cx="733219" cy="5479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625" y="5995693"/>
            <a:ext cx="720436" cy="5403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088" y="6009547"/>
            <a:ext cx="704436" cy="5264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61" y="5995693"/>
            <a:ext cx="722972" cy="5403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370" y="6009547"/>
            <a:ext cx="704435" cy="5264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919" y="6006221"/>
            <a:ext cx="704748" cy="5267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398" y="6009547"/>
            <a:ext cx="686212" cy="5128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895" y="5987846"/>
            <a:ext cx="715248" cy="5345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8" y="845106"/>
            <a:ext cx="1997445" cy="14928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630" y="125399"/>
            <a:ext cx="2083440" cy="155709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524" y="968257"/>
            <a:ext cx="2083440" cy="155709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784" y="151816"/>
            <a:ext cx="2076130" cy="155709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555" y="1446834"/>
            <a:ext cx="1879421" cy="14046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89" y="3557016"/>
            <a:ext cx="2413000" cy="1803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119" y="2795144"/>
            <a:ext cx="2139329" cy="159886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956" y="3645264"/>
            <a:ext cx="2127459" cy="158999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784" y="2833166"/>
            <a:ext cx="2189688" cy="163650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070" y="3744419"/>
            <a:ext cx="1896906" cy="141768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190" y="6017338"/>
            <a:ext cx="739451" cy="55264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380350" y="6572074"/>
            <a:ext cx="1379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Phone right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4410574" y="6578170"/>
            <a:ext cx="1379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Text right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5440798" y="6565978"/>
            <a:ext cx="1379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Phone left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6580750" y="6553786"/>
            <a:ext cx="1379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Radio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7519534" y="6541594"/>
            <a:ext cx="1379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Drinking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8403454" y="6547690"/>
            <a:ext cx="1379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Reach behand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9817726" y="6553786"/>
            <a:ext cx="1379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Hair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10774798" y="6559882"/>
            <a:ext cx="1379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Talk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2289166" y="6559882"/>
            <a:ext cx="1379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Text right</a:t>
            </a:r>
            <a:endParaRPr 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1106542" y="6565978"/>
            <a:ext cx="1379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Safe driving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1148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44444E-6 L 0.00326 0.6826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3412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03 -0.00856 L -0.06355 0.7844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85" y="3965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68 -0.00926 L -0.18125 0.6615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29" y="3354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00394 L -0.2806 0.7763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49" y="3900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25 0.00024 L -0.38151 0.6013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44" y="3004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99 -0.00949 L 0.45651 0.2643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68" y="1368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06 -0.00532 L 0.34401 0.3905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41" y="1979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"/>
                                            </p:cond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69 -0.0456 L 0.24271 0.2671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70" y="1562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69 -0.00093 L 0.13932 0.3821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01" y="1914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0.00186 L 0.03945 0.2627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7" y="1321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"/>
                                            </p:cond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6" grpId="0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pREDICTION</a:t>
            </a:r>
            <a:r>
              <a:rPr lang="en-US" dirty="0" smtClean="0"/>
              <a:t> </a:t>
            </a:r>
            <a:r>
              <a:rPr lang="en-US" dirty="0" err="1" smtClean="0"/>
              <a:t>rEFINEMENT</a:t>
            </a:r>
            <a:r>
              <a:rPr lang="en-US" dirty="0" smtClean="0"/>
              <a:t> </a:t>
            </a:r>
            <a:r>
              <a:rPr lang="en-US" sz="2800" dirty="0" err="1" smtClean="0"/>
              <a:t>uSING</a:t>
            </a:r>
            <a:r>
              <a:rPr lang="en-US" sz="2800" dirty="0" smtClean="0"/>
              <a:t> </a:t>
            </a:r>
            <a:r>
              <a:rPr lang="en-US" sz="2800" dirty="0" err="1" smtClean="0"/>
              <a:t>tIME</a:t>
            </a:r>
            <a:r>
              <a:rPr lang="en-US" sz="2800" dirty="0" smtClean="0"/>
              <a:t> SERIES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291" y="1609344"/>
            <a:ext cx="5054600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0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pREDICTION</a:t>
            </a:r>
            <a:r>
              <a:rPr lang="en-US" dirty="0" smtClean="0"/>
              <a:t> </a:t>
            </a:r>
            <a:r>
              <a:rPr lang="en-US" dirty="0" err="1" smtClean="0"/>
              <a:t>rEFINEMENT</a:t>
            </a:r>
            <a:r>
              <a:rPr lang="en-US" dirty="0" smtClean="0"/>
              <a:t> </a:t>
            </a:r>
            <a:r>
              <a:rPr lang="en-US" sz="2800" dirty="0" err="1" smtClean="0"/>
              <a:t>uSING</a:t>
            </a:r>
            <a:r>
              <a:rPr lang="en-US" sz="2800" dirty="0" smtClean="0"/>
              <a:t> </a:t>
            </a:r>
            <a:r>
              <a:rPr lang="en-US" sz="2800" dirty="0" err="1" smtClean="0"/>
              <a:t>tIME</a:t>
            </a:r>
            <a:r>
              <a:rPr lang="en-US" sz="2800" dirty="0" smtClean="0"/>
              <a:t> SERIES</a:t>
            </a:r>
            <a:endParaRPr lang="en-US" sz="28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261969"/>
              </p:ext>
            </p:extLst>
          </p:nvPr>
        </p:nvGraphicFramePr>
        <p:xfrm>
          <a:off x="6807201" y="5112328"/>
          <a:ext cx="4487861" cy="1011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4852"/>
                <a:gridCol w="3113009"/>
              </a:tblGrid>
              <a:tr h="33709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6" marR="68586" marT="34303" marB="3430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Classification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</a:tr>
              <a:tr h="33709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True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C8  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hair and makeup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</a:tr>
              <a:tr h="33709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Label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C0  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safe driving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</a:tr>
            </a:tbl>
          </a:graphicData>
        </a:graphic>
      </p:graphicFrame>
      <p:pic>
        <p:nvPicPr>
          <p:cNvPr id="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201" y="1379673"/>
            <a:ext cx="4487861" cy="3364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9" y="1488500"/>
            <a:ext cx="5400675" cy="427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Curved Connector 8"/>
          <p:cNvCxnSpPr/>
          <p:nvPr/>
        </p:nvCxnSpPr>
        <p:spPr>
          <a:xfrm flipV="1">
            <a:off x="3870326" y="2880738"/>
            <a:ext cx="2682875" cy="133191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6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pREDICTION</a:t>
            </a:r>
            <a:r>
              <a:rPr lang="en-US" dirty="0" smtClean="0"/>
              <a:t> </a:t>
            </a:r>
            <a:r>
              <a:rPr lang="en-US" dirty="0" err="1" smtClean="0"/>
              <a:t>rEFINEMENT</a:t>
            </a:r>
            <a:r>
              <a:rPr lang="en-US" dirty="0" smtClean="0"/>
              <a:t> </a:t>
            </a:r>
            <a:r>
              <a:rPr lang="en-US" sz="2800" dirty="0" err="1" smtClean="0"/>
              <a:t>uSING</a:t>
            </a:r>
            <a:r>
              <a:rPr lang="en-US" sz="2800" dirty="0" smtClean="0"/>
              <a:t> </a:t>
            </a:r>
            <a:r>
              <a:rPr lang="en-US" sz="2800" dirty="0" err="1" smtClean="0"/>
              <a:t>tIME</a:t>
            </a:r>
            <a:r>
              <a:rPr lang="en-US" sz="2800" dirty="0" smtClean="0"/>
              <a:t> SERIES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539" y="1898072"/>
            <a:ext cx="4749800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33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pREDICTION</a:t>
            </a:r>
            <a:r>
              <a:rPr lang="en-US" dirty="0" smtClean="0"/>
              <a:t> </a:t>
            </a:r>
            <a:r>
              <a:rPr lang="en-US" dirty="0" err="1" smtClean="0"/>
              <a:t>rEFINEMENT</a:t>
            </a:r>
            <a:r>
              <a:rPr lang="en-US" dirty="0" smtClean="0"/>
              <a:t> </a:t>
            </a:r>
            <a:r>
              <a:rPr lang="en-US" sz="2800" dirty="0" err="1" smtClean="0"/>
              <a:t>uSING</a:t>
            </a:r>
            <a:r>
              <a:rPr lang="en-US" sz="2800" dirty="0" smtClean="0"/>
              <a:t> </a:t>
            </a:r>
            <a:r>
              <a:rPr lang="en-US" sz="2800" dirty="0" err="1" smtClean="0"/>
              <a:t>tIME</a:t>
            </a:r>
            <a:r>
              <a:rPr lang="en-US" sz="2800" dirty="0" smtClean="0"/>
              <a:t> SERIES</a:t>
            </a:r>
            <a:endParaRPr lang="en-US" sz="2800" dirty="0"/>
          </a:p>
        </p:txBody>
      </p:sp>
      <p:pic>
        <p:nvPicPr>
          <p:cNvPr id="8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150" y="1609344"/>
            <a:ext cx="4568389" cy="3424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939958"/>
              </p:ext>
            </p:extLst>
          </p:nvPr>
        </p:nvGraphicFramePr>
        <p:xfrm>
          <a:off x="6584515" y="5252457"/>
          <a:ext cx="4568389" cy="8460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9522"/>
                <a:gridCol w="3168867"/>
              </a:tblGrid>
              <a:tr h="224321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6" marR="68586" marT="34303" marB="3430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Classification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</a:tr>
              <a:tr h="28204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True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C5  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operating the radio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</a:tr>
              <a:tr h="28204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Label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C9  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talking to passenger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9297"/>
            <a:ext cx="5950288" cy="4707727"/>
          </a:xfrm>
          <a:prstGeom prst="rect">
            <a:avLst/>
          </a:prstGeom>
        </p:spPr>
      </p:pic>
      <p:cxnSp>
        <p:nvCxnSpPr>
          <p:cNvPr id="7" name="Curved Connector 6"/>
          <p:cNvCxnSpPr/>
          <p:nvPr/>
        </p:nvCxnSpPr>
        <p:spPr>
          <a:xfrm>
            <a:off x="2424545" y="2923310"/>
            <a:ext cx="3976255" cy="1246908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2258292" y="2854040"/>
            <a:ext cx="69273" cy="692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368" y="931334"/>
            <a:ext cx="7818966" cy="519993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8484">
            <a:off x="8442003" y="646662"/>
            <a:ext cx="2250660" cy="154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2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Defective point detection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284" y="1058331"/>
            <a:ext cx="8840355" cy="5679928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924802" y="3157292"/>
            <a:ext cx="346364" cy="31865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3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488" y="1607121"/>
            <a:ext cx="4765965" cy="3574474"/>
          </a:xfrm>
          <a:prstGeom prst="rect">
            <a:avLst/>
          </a:prstGeom>
        </p:spPr>
      </p:pic>
      <p:sp>
        <p:nvSpPr>
          <p:cNvPr id="13" name="Left Arrow 12"/>
          <p:cNvSpPr/>
          <p:nvPr/>
        </p:nvSpPr>
        <p:spPr>
          <a:xfrm>
            <a:off x="3937770" y="3235030"/>
            <a:ext cx="1191491" cy="15932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13"/>
          <p:cNvSpPr/>
          <p:nvPr/>
        </p:nvSpPr>
        <p:spPr>
          <a:xfrm rot="10800000">
            <a:off x="6121315" y="3235029"/>
            <a:ext cx="1191491" cy="15932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Arrow 14"/>
          <p:cNvSpPr/>
          <p:nvPr/>
        </p:nvSpPr>
        <p:spPr>
          <a:xfrm rot="8252668">
            <a:off x="5951155" y="2388361"/>
            <a:ext cx="1191491" cy="15932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Arrow 15"/>
          <p:cNvSpPr/>
          <p:nvPr/>
        </p:nvSpPr>
        <p:spPr>
          <a:xfrm rot="13696527">
            <a:off x="5873080" y="4118439"/>
            <a:ext cx="1191491" cy="15932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Arrow 16"/>
          <p:cNvSpPr/>
          <p:nvPr/>
        </p:nvSpPr>
        <p:spPr>
          <a:xfrm rot="19052678">
            <a:off x="4216364" y="4098717"/>
            <a:ext cx="1191491" cy="15932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Arrow 17"/>
          <p:cNvSpPr/>
          <p:nvPr/>
        </p:nvSpPr>
        <p:spPr>
          <a:xfrm rot="2498763">
            <a:off x="4239599" y="2411920"/>
            <a:ext cx="1191491" cy="15932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926" y="2999405"/>
            <a:ext cx="877453" cy="65809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885" y="2367239"/>
            <a:ext cx="2196825" cy="164761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62617" y="3669345"/>
            <a:ext cx="149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Phone left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60" y="81293"/>
            <a:ext cx="2240931" cy="168069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860435" y="1056223"/>
            <a:ext cx="966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Reach behind</a:t>
            </a:r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666" y="149348"/>
            <a:ext cx="2258913" cy="158982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102695" y="1433223"/>
            <a:ext cx="192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Operating radio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642" y="2344122"/>
            <a:ext cx="2197036" cy="164777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9888158" y="3657495"/>
            <a:ext cx="192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Phone left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665" y="4917400"/>
            <a:ext cx="2271535" cy="170365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9039776" y="6308004"/>
            <a:ext cx="192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Drinking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666" y="4962404"/>
            <a:ext cx="2196826" cy="164761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190079" y="6138908"/>
            <a:ext cx="149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Phone right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97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2" grpId="0"/>
      <p:bldP spid="24" grpId="0"/>
      <p:bldP spid="26" grpId="0"/>
      <p:bldP spid="28" grpId="0"/>
      <p:bldP spid="30" grpId="0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Last but not least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757" y="2120900"/>
            <a:ext cx="7214836" cy="4051300"/>
          </a:xfrm>
        </p:spPr>
      </p:pic>
      <p:sp>
        <p:nvSpPr>
          <p:cNvPr id="9" name="Content Placeholder 1"/>
          <p:cNvSpPr txBox="1">
            <a:spLocks/>
          </p:cNvSpPr>
          <p:nvPr/>
        </p:nvSpPr>
        <p:spPr>
          <a:xfrm>
            <a:off x="716280" y="1609344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Driver Detection is important.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52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Last but not least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0" y="1609344"/>
            <a:ext cx="6018146" cy="43474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587" y="1513332"/>
            <a:ext cx="53340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71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Last but not least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081" y="1167384"/>
            <a:ext cx="9125528" cy="513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7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Last but not least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48502" y="2011021"/>
            <a:ext cx="5287873" cy="3965904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376151"/>
              </p:ext>
            </p:extLst>
          </p:nvPr>
        </p:nvGraphicFramePr>
        <p:xfrm>
          <a:off x="8032993" y="1350036"/>
          <a:ext cx="3598175" cy="8460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298"/>
                <a:gridCol w="2495877"/>
              </a:tblGrid>
              <a:tr h="224321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6" marR="68586" marT="34303" marB="34303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Probability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</a:tr>
              <a:tr h="28204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True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0.0</a:t>
                      </a:r>
                      <a:r>
                        <a:rPr lang="en-US" altLang="zh-CN" sz="1400" dirty="0" smtClean="0"/>
                        <a:t>4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</a:tr>
              <a:tr h="28204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False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0.9</a:t>
                      </a:r>
                      <a:r>
                        <a:rPr lang="en-US" altLang="zh-CN" sz="1400" dirty="0" smtClean="0"/>
                        <a:t>6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48501" y="2011020"/>
            <a:ext cx="5287872" cy="3965904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336868"/>
              </p:ext>
            </p:extLst>
          </p:nvPr>
        </p:nvGraphicFramePr>
        <p:xfrm>
          <a:off x="8032991" y="1350036"/>
          <a:ext cx="3598175" cy="8460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298"/>
                <a:gridCol w="2495877"/>
              </a:tblGrid>
              <a:tr h="224321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6" marR="68586" marT="34303" marB="34303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Probability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</a:tr>
              <a:tr h="28204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True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</a:t>
                      </a:r>
                      <a:r>
                        <a:rPr lang="en-US" altLang="zh-CN" sz="1400" dirty="0" smtClean="0"/>
                        <a:t>97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</a:tr>
              <a:tr h="28204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False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</a:t>
                      </a:r>
                      <a:r>
                        <a:rPr lang="en-US" altLang="zh-CN" sz="1400" dirty="0" smtClean="0"/>
                        <a:t>03</a:t>
                      </a:r>
                      <a:endParaRPr lang="en-US" sz="1400" dirty="0"/>
                    </a:p>
                  </a:txBody>
                  <a:tcPr marL="68586" marR="68586" marT="34303" marB="34303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0950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Thank You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903277"/>
            <a:ext cx="9966960" cy="3035808"/>
          </a:xfrm>
        </p:spPr>
        <p:txBody>
          <a:bodyPr/>
          <a:lstStyle/>
          <a:p>
            <a:r>
              <a:rPr lang="en-US" sz="7200" b="1" kern="0" dirty="0"/>
              <a:t>Distracted Driver Detection</a:t>
            </a:r>
            <a:r>
              <a:rPr lang="en-US" altLang="en-US" kern="0" dirty="0">
                <a:ea typeface="ＭＳ Ｐゴシック" charset="-128"/>
              </a:rPr>
              <a:t/>
            </a:r>
            <a:br>
              <a:rPr lang="en-US" altLang="en-US" kern="0" dirty="0">
                <a:ea typeface="ＭＳ Ｐゴシック" charset="-128"/>
              </a:rPr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Team 4</a:t>
            </a:r>
          </a:p>
          <a:p>
            <a:r>
              <a:rPr lang="en-US" dirty="0" err="1" smtClean="0"/>
              <a:t>Haoyang</a:t>
            </a:r>
            <a:r>
              <a:rPr lang="en-US" dirty="0" smtClean="0"/>
              <a:t> Chen    </a:t>
            </a:r>
            <a:r>
              <a:rPr lang="en-US" dirty="0" err="1" smtClean="0"/>
              <a:t>Jingwei</a:t>
            </a:r>
            <a:r>
              <a:rPr lang="en-US" dirty="0" smtClean="0"/>
              <a:t> Li    </a:t>
            </a:r>
            <a:r>
              <a:rPr lang="en-US" dirty="0" err="1" smtClean="0"/>
              <a:t>Aoyuan</a:t>
            </a:r>
            <a:r>
              <a:rPr lang="en-US" dirty="0" smtClean="0"/>
              <a:t> Liao    Qiner Shi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284" y="1609344"/>
            <a:ext cx="10058400" cy="4620491"/>
          </a:xfrm>
        </p:spPr>
        <p:txBody>
          <a:bodyPr>
            <a:normAutofit/>
          </a:bodyPr>
          <a:lstStyle/>
          <a:p>
            <a:r>
              <a:rPr lang="en-US" dirty="0"/>
              <a:t>Project Description</a:t>
            </a:r>
          </a:p>
          <a:p>
            <a:r>
              <a:rPr lang="en-US" dirty="0"/>
              <a:t>Model Performance</a:t>
            </a:r>
          </a:p>
          <a:p>
            <a:r>
              <a:rPr lang="en-US" dirty="0"/>
              <a:t>Feature </a:t>
            </a:r>
            <a:r>
              <a:rPr lang="en-US" dirty="0" smtClean="0"/>
              <a:t>Extraction</a:t>
            </a:r>
          </a:p>
          <a:p>
            <a:r>
              <a:rPr lang="en-US" dirty="0" smtClean="0"/>
              <a:t>Feature Exploration</a:t>
            </a:r>
            <a:endParaRPr lang="en-US" dirty="0"/>
          </a:p>
          <a:p>
            <a:r>
              <a:rPr lang="en-US" dirty="0"/>
              <a:t>Feature </a:t>
            </a:r>
            <a:r>
              <a:rPr lang="en-US" dirty="0" smtClean="0"/>
              <a:t>Selection</a:t>
            </a:r>
          </a:p>
          <a:p>
            <a:r>
              <a:rPr lang="en-US" dirty="0" smtClean="0"/>
              <a:t>Feature Structure</a:t>
            </a:r>
            <a:endParaRPr lang="en-US" dirty="0"/>
          </a:p>
          <a:p>
            <a:r>
              <a:rPr lang="en-US" dirty="0"/>
              <a:t>Prediction Refinement </a:t>
            </a:r>
            <a:r>
              <a:rPr lang="en-US" sz="1400" dirty="0"/>
              <a:t>Using Time Series</a:t>
            </a:r>
            <a:endParaRPr lang="en-US" sz="2400" dirty="0"/>
          </a:p>
          <a:p>
            <a:r>
              <a:rPr lang="en-US" dirty="0" smtClean="0"/>
              <a:t>Defective Point Detection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9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Box 7"/>
          <p:cNvSpPr txBox="1">
            <a:spLocks noChangeArrowheads="1"/>
          </p:cNvSpPr>
          <p:nvPr/>
        </p:nvSpPr>
        <p:spPr bwMode="auto">
          <a:xfrm>
            <a:off x="637309" y="1613767"/>
            <a:ext cx="5001491" cy="5139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altLang="en-US" sz="2000" dirty="0">
                <a:latin typeface="Al Tarikh" charset="-78"/>
                <a:ea typeface="Al Tarikh" charset="-78"/>
                <a:cs typeface="Al Tarikh" charset="-78"/>
              </a:rPr>
              <a:t>Goal : </a:t>
            </a:r>
          </a:p>
          <a:p>
            <a:pPr lvl="2"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altLang="en-US" sz="2000" dirty="0">
                <a:latin typeface="Al Tarikh" charset="-78"/>
                <a:ea typeface="Al Tarikh" charset="-78"/>
                <a:cs typeface="Al Tarikh" charset="-78"/>
              </a:rPr>
              <a:t>predict the likelihood of what the driver </a:t>
            </a:r>
            <a:r>
              <a:rPr lang="en-US" altLang="en-US" sz="2000" dirty="0" smtClean="0">
                <a:latin typeface="Al Tarikh" charset="-78"/>
                <a:ea typeface="Al Tarikh" charset="-78"/>
                <a:cs typeface="Al Tarikh" charset="-78"/>
              </a:rPr>
              <a:t>is </a:t>
            </a:r>
            <a:r>
              <a:rPr lang="en-US" altLang="en-US" sz="2000" dirty="0">
                <a:latin typeface="Al Tarikh" charset="-78"/>
                <a:ea typeface="Al Tarikh" charset="-78"/>
                <a:cs typeface="Al Tarikh" charset="-78"/>
              </a:rPr>
              <a:t>doing in each picture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sz="2000" dirty="0">
                <a:latin typeface="Al Tarikh" charset="-78"/>
                <a:ea typeface="Al Tarikh" charset="-78"/>
                <a:cs typeface="Al Tarikh" charset="-78"/>
              </a:rPr>
              <a:t>Class: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sz="2000" dirty="0">
                <a:latin typeface="Al Tarikh" charset="-78"/>
                <a:ea typeface="Al Tarikh" charset="-78"/>
                <a:cs typeface="Al Tarikh" charset="-78"/>
              </a:rPr>
              <a:t>c0: safe driving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sz="2000" dirty="0">
                <a:latin typeface="Al Tarikh" charset="-78"/>
                <a:ea typeface="Al Tarikh" charset="-78"/>
                <a:cs typeface="Al Tarikh" charset="-78"/>
              </a:rPr>
              <a:t>c1: texting – right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sz="2000" dirty="0">
                <a:latin typeface="Al Tarikh" charset="-78"/>
                <a:ea typeface="Al Tarikh" charset="-78"/>
                <a:cs typeface="Al Tarikh" charset="-78"/>
              </a:rPr>
              <a:t>c2: talking on the phone – right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sz="2000" dirty="0">
                <a:latin typeface="Al Tarikh" charset="-78"/>
                <a:ea typeface="Al Tarikh" charset="-78"/>
                <a:cs typeface="Al Tarikh" charset="-78"/>
              </a:rPr>
              <a:t>c3: texting – left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sz="2000" dirty="0">
                <a:latin typeface="Al Tarikh" charset="-78"/>
                <a:ea typeface="Al Tarikh" charset="-78"/>
                <a:cs typeface="Al Tarikh" charset="-78"/>
              </a:rPr>
              <a:t>c4: talking on the phone – left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sz="2000" dirty="0">
                <a:latin typeface="Al Tarikh" charset="-78"/>
                <a:ea typeface="Al Tarikh" charset="-78"/>
                <a:cs typeface="Al Tarikh" charset="-78"/>
              </a:rPr>
              <a:t>c5: operating the radio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sz="2000" dirty="0">
                <a:latin typeface="Al Tarikh" charset="-78"/>
                <a:ea typeface="Al Tarikh" charset="-78"/>
                <a:cs typeface="Al Tarikh" charset="-78"/>
              </a:rPr>
              <a:t>c6: drinking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sz="2000" dirty="0">
                <a:latin typeface="Al Tarikh" charset="-78"/>
                <a:ea typeface="Al Tarikh" charset="-78"/>
                <a:cs typeface="Al Tarikh" charset="-78"/>
              </a:rPr>
              <a:t>c7: reaching behind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sz="2000" dirty="0">
                <a:latin typeface="Al Tarikh" charset="-78"/>
                <a:ea typeface="Al Tarikh" charset="-78"/>
                <a:cs typeface="Al Tarikh" charset="-78"/>
              </a:rPr>
              <a:t>c8: hair and makeup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sz="2000" dirty="0">
                <a:latin typeface="Al Tarikh" charset="-78"/>
                <a:ea typeface="Al Tarikh" charset="-78"/>
                <a:cs typeface="Al Tarikh" charset="-78"/>
              </a:rPr>
              <a:t>c9: talking to passenger</a:t>
            </a:r>
          </a:p>
          <a:p>
            <a:pPr eaLnBrk="1" hangingPunct="1">
              <a:buFont typeface="Arial" charset="0"/>
              <a:buChar char="•"/>
            </a:pPr>
            <a:endParaRPr lang="en-US" alt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77090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Project DESCRIPTION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765" y="1424421"/>
            <a:ext cx="5656116" cy="424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557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51" y="2237509"/>
            <a:ext cx="10058400" cy="192605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dirty="0">
                <a:latin typeface="Al Tarikh" charset="-78"/>
                <a:ea typeface="Al Tarikh" charset="-78"/>
                <a:cs typeface="Al Tarikh" charset="-78"/>
              </a:rPr>
              <a:t>Benchmark on </a:t>
            </a:r>
            <a:r>
              <a:rPr lang="en-US" altLang="en-US" dirty="0" err="1" smtClean="0">
                <a:latin typeface="Al Tarikh" charset="-78"/>
                <a:ea typeface="Al Tarikh" charset="-78"/>
                <a:cs typeface="Al Tarikh" charset="-78"/>
              </a:rPr>
              <a:t>Kaggle</a:t>
            </a:r>
            <a:endParaRPr lang="en-US" altLang="en-US" dirty="0" smtClean="0">
              <a:latin typeface="Al Tarikh" charset="-78"/>
              <a:ea typeface="Al Tarikh" charset="-78"/>
              <a:cs typeface="Al Tarikh" charset="-78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endParaRPr lang="en-US" altLang="en-US" dirty="0" smtClean="0">
              <a:latin typeface="Al Tarikh" charset="-78"/>
              <a:ea typeface="Al Tarikh" charset="-78"/>
              <a:cs typeface="Al Tarikh" charset="-78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endParaRPr lang="en-US" altLang="en-US" dirty="0" smtClean="0">
              <a:latin typeface="Al Tarikh" charset="-78"/>
              <a:ea typeface="Al Tarikh" charset="-78"/>
              <a:cs typeface="Al Tarikh" charset="-78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endParaRPr lang="en-US" altLang="en-US" dirty="0">
              <a:latin typeface="Al Tarikh" charset="-78"/>
              <a:ea typeface="Al Tarikh" charset="-78"/>
              <a:cs typeface="Al Tarikh" charset="-78"/>
            </a:endParaRP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Model </a:t>
            </a:r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63239" y="1323254"/>
            <a:ext cx="4961466" cy="609600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4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Loss Function :   Log-Loss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4951" y="4163568"/>
            <a:ext cx="10058400" cy="1926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dirty="0" smtClean="0">
                <a:latin typeface="Al Tarikh" charset="-78"/>
                <a:ea typeface="Al Tarikh" charset="-78"/>
                <a:cs typeface="Al Tarikh" charset="-78"/>
              </a:rPr>
              <a:t>Our performance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endParaRPr lang="en-US" altLang="en-US" dirty="0" smtClean="0">
              <a:latin typeface="Al Tarikh" charset="-78"/>
              <a:ea typeface="Al Tarikh" charset="-78"/>
              <a:cs typeface="Al Tarikh" charset="-78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endParaRPr lang="en-US" altLang="en-US" dirty="0" smtClean="0">
              <a:latin typeface="Al Tarikh" charset="-78"/>
              <a:ea typeface="Al Tarikh" charset="-78"/>
              <a:cs typeface="Al Tarikh" charset="-78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endParaRPr lang="en-US" altLang="en-US" dirty="0" smtClean="0">
              <a:latin typeface="Al Tarikh" charset="-78"/>
              <a:ea typeface="Al Tarikh" charset="-78"/>
              <a:cs typeface="Al Tarikh" charset="-78"/>
            </a:endParaRP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51" y="2916537"/>
            <a:ext cx="10058400" cy="12104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51" y="4871604"/>
            <a:ext cx="10058400" cy="125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9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9" y="2108393"/>
            <a:ext cx="4523074" cy="4484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439" y="1609344"/>
            <a:ext cx="5419725" cy="537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1185332" y="1388531"/>
            <a:ext cx="2133600" cy="609600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CAFFE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fEATURE</a:t>
            </a:r>
            <a:r>
              <a:rPr lang="en-US" dirty="0" smtClean="0"/>
              <a:t> </a:t>
            </a:r>
            <a:r>
              <a:rPr lang="en-US" dirty="0" err="1" smtClean="0"/>
              <a:t>eXTRACTION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70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465118" y="1699400"/>
            <a:ext cx="2133600" cy="609600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OPENCV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fEATURE</a:t>
            </a:r>
            <a:r>
              <a:rPr lang="en-US" dirty="0" smtClean="0"/>
              <a:t> </a:t>
            </a:r>
            <a:r>
              <a:rPr lang="en-US" dirty="0" err="1" smtClean="0"/>
              <a:t>eXTRACTION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163" y="1399313"/>
            <a:ext cx="4565074" cy="3423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idx="4294967295"/>
          </p:nvPr>
        </p:nvSpPr>
        <p:spPr>
          <a:xfrm>
            <a:off x="1465118" y="2870112"/>
            <a:ext cx="2175161" cy="428797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>
                <a:latin typeface="Al Tarikh" charset="-78"/>
                <a:ea typeface="Al Tarikh" charset="-78"/>
                <a:cs typeface="Al Tarikh" charset="-78"/>
              </a:rPr>
              <a:t>No ideal feature given </a:t>
            </a:r>
            <a:r>
              <a:rPr lang="en-US" altLang="en-US" smtClean="0">
                <a:latin typeface="Al Tarikh" charset="-78"/>
                <a:ea typeface="Al Tarikh" charset="-78"/>
                <a:cs typeface="Al Tarikh" charset="-78"/>
              </a:rPr>
              <a:t>by  </a:t>
            </a:r>
            <a:r>
              <a:rPr lang="en-US" altLang="en-US">
                <a:latin typeface="Al Tarikh" charset="-78"/>
                <a:ea typeface="Al Tarikh" charset="-78"/>
                <a:cs typeface="Al Tarikh" charset="-78"/>
              </a:rPr>
              <a:t>SIFT </a:t>
            </a:r>
          </a:p>
          <a:p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499753" y="5140041"/>
            <a:ext cx="2133600" cy="609600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PIXEL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50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build="p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239" y="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Feature Exploration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2926357" y="5800314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Using t-</a:t>
            </a:r>
            <a:r>
              <a:rPr lang="en-US" sz="3200" dirty="0" err="1"/>
              <a:t>nse</a:t>
            </a:r>
            <a:r>
              <a:rPr lang="en-US" sz="3200" dirty="0"/>
              <a:t> for </a:t>
            </a:r>
            <a:r>
              <a:rPr lang="en-US" sz="3200" dirty="0" smtClean="0"/>
              <a:t>clustering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839" y="1283733"/>
            <a:ext cx="7527634" cy="451658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6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377</TotalTime>
  <Words>248</Words>
  <Application>Microsoft Macintosh PowerPoint</Application>
  <PresentationFormat>Widescreen</PresentationFormat>
  <Paragraphs>126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Abadi MT Condensed Extra Bold</vt:lpstr>
      <vt:lpstr>Al Tarikh</vt:lpstr>
      <vt:lpstr>Arial</vt:lpstr>
      <vt:lpstr>Calibri</vt:lpstr>
      <vt:lpstr>ＭＳ Ｐゴシック</vt:lpstr>
      <vt:lpstr>Rockwell</vt:lpstr>
      <vt:lpstr>Rockwell Condensed</vt:lpstr>
      <vt:lpstr>Rockwell Extra Bold</vt:lpstr>
      <vt:lpstr>Wingdings</vt:lpstr>
      <vt:lpstr>方正姚体</vt:lpstr>
      <vt:lpstr>Wood Type</vt:lpstr>
      <vt:lpstr>PowerPoint Presentation</vt:lpstr>
      <vt:lpstr>PowerPoint Presentation</vt:lpstr>
      <vt:lpstr>Distracted Driver Detection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Qiner Shi</dc:creator>
  <cp:lastModifiedBy>Microsoft Office User</cp:lastModifiedBy>
  <cp:revision>32</cp:revision>
  <dcterms:created xsi:type="dcterms:W3CDTF">2016-04-26T02:22:01Z</dcterms:created>
  <dcterms:modified xsi:type="dcterms:W3CDTF">2016-04-27T18:35:55Z</dcterms:modified>
</cp:coreProperties>
</file>